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9" r:id="rId8"/>
    <p:sldId id="262" r:id="rId9"/>
    <p:sldId id="263" r:id="rId10"/>
    <p:sldId id="268"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312AE65-2E20-4619-90C0-F1ACF80D3D6E}"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7393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315142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48154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4363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315758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6544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3730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8589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8740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396316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2AE65-2E20-4619-90C0-F1ACF80D3D6E}"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2817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410752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312AE65-2E20-4619-90C0-F1ACF80D3D6E}"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053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12AE65-2E20-4619-90C0-F1ACF80D3D6E}"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836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91993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12AE65-2E20-4619-90C0-F1ACF80D3D6E}"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93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FF9050-81BA-4C4F-AD8A-9D83A84EF792}" type="datetimeFigureOut">
              <a:rPr lang="en-IN" smtClean="0"/>
              <a:pPr/>
              <a:t>03-08-2023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105619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FF9050-81BA-4C4F-AD8A-9D83A84EF792}" type="datetimeFigureOut">
              <a:rPr lang="en-IN" smtClean="0"/>
              <a:pPr/>
              <a:t>03-08-2023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12AE65-2E20-4619-90C0-F1ACF80D3D6E}" type="slidenum">
              <a:rPr lang="en-IN" smtClean="0"/>
              <a:pPr/>
              <a:t>‹#›</a:t>
            </a:fld>
            <a:endParaRPr lang="en-IN"/>
          </a:p>
        </p:txBody>
      </p:sp>
    </p:spTree>
    <p:extLst>
      <p:ext uri="{BB962C8B-B14F-4D97-AF65-F5344CB8AC3E}">
        <p14:creationId xmlns="" xmlns:p14="http://schemas.microsoft.com/office/powerpoint/2010/main" val="36238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 Functions of Commercial Banks</a:t>
            </a:r>
            <a:endParaRPr lang="en-IN" dirty="0"/>
          </a:p>
        </p:txBody>
      </p:sp>
      <p:sp>
        <p:nvSpPr>
          <p:cNvPr id="3" name="Subtitle 2"/>
          <p:cNvSpPr>
            <a:spLocks noGrp="1"/>
          </p:cNvSpPr>
          <p:nvPr>
            <p:ph type="subTitle" idx="1"/>
          </p:nvPr>
        </p:nvSpPr>
        <p:spPr>
          <a:xfrm flipV="1">
            <a:off x="1524000" y="5257799"/>
            <a:ext cx="45719" cy="45719"/>
          </a:xfrm>
        </p:spPr>
        <p:txBody>
          <a:bodyPr>
            <a:normAutofit fontScale="25000" lnSpcReduction="20000"/>
          </a:bodyPr>
          <a:lstStyle/>
          <a:p>
            <a:endParaRPr lang="en-IN" dirty="0"/>
          </a:p>
        </p:txBody>
      </p:sp>
    </p:spTree>
    <p:extLst>
      <p:ext uri="{BB962C8B-B14F-4D97-AF65-F5344CB8AC3E}">
        <p14:creationId xmlns="" xmlns:p14="http://schemas.microsoft.com/office/powerpoint/2010/main" val="369786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AppData\Local\Microsoft\Windows\INetCache\IE\C6P8E1LF\crédito-cash[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2996952"/>
            <a:ext cx="3048000" cy="304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2" descr="Overdraft - Meaning, Types, Example, Fee &amp; Protection"/>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Overdraft - Meaning, Types, Example, Fee &amp; Protection"/>
          <p:cNvSpPr>
            <a:spLocks noChangeAspect="1" noChangeArrowheads="1"/>
          </p:cNvSpPr>
          <p:nvPr/>
        </p:nvSpPr>
        <p:spPr bwMode="auto">
          <a:xfrm>
            <a:off x="307974" y="7937"/>
            <a:ext cx="4730017"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72754" y="759995"/>
            <a:ext cx="3730869" cy="3760957"/>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492744" y="944075"/>
            <a:ext cx="3787287" cy="2132708"/>
          </a:xfrm>
          <a:prstGeom prst="rect">
            <a:avLst/>
          </a:prstGeom>
        </p:spPr>
      </p:pic>
    </p:spTree>
    <p:extLst>
      <p:ext uri="{BB962C8B-B14F-4D97-AF65-F5344CB8AC3E}">
        <p14:creationId xmlns="" xmlns:p14="http://schemas.microsoft.com/office/powerpoint/2010/main" val="87018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Secondary Functions</a:t>
            </a:r>
            <a:endParaRPr lang="en-IN" dirty="0"/>
          </a:p>
        </p:txBody>
      </p:sp>
      <p:sp>
        <p:nvSpPr>
          <p:cNvPr id="3" name="Content Placeholder 2"/>
          <p:cNvSpPr>
            <a:spLocks noGrp="1"/>
          </p:cNvSpPr>
          <p:nvPr>
            <p:ph idx="1"/>
          </p:nvPr>
        </p:nvSpPr>
        <p:spPr/>
        <p:txBody>
          <a:bodyPr/>
          <a:lstStyle/>
          <a:p>
            <a:r>
              <a:rPr lang="en-IN" dirty="0" smtClean="0"/>
              <a:t>Secondary Functions are </a:t>
            </a:r>
            <a:r>
              <a:rPr lang="en-IN" dirty="0" smtClean="0"/>
              <a:t>divided </a:t>
            </a:r>
            <a:r>
              <a:rPr lang="en-IN" dirty="0" smtClean="0"/>
              <a:t>into 2 parts:-</a:t>
            </a:r>
          </a:p>
          <a:p>
            <a:pPr marL="514350" indent="-514350">
              <a:buAutoNum type="arabicPeriod"/>
            </a:pPr>
            <a:r>
              <a:rPr lang="en-IN" dirty="0" smtClean="0"/>
              <a:t>Agency Functions</a:t>
            </a:r>
          </a:p>
          <a:p>
            <a:pPr marL="514350" indent="-514350">
              <a:buAutoNum type="arabicPeriod"/>
            </a:pPr>
            <a:r>
              <a:rPr lang="en-IN" dirty="0" smtClean="0"/>
              <a:t>General Utility services</a:t>
            </a:r>
          </a:p>
          <a:p>
            <a:pPr marL="0" indent="0">
              <a:buNone/>
            </a:pPr>
            <a:endParaRPr lang="en-IN" dirty="0"/>
          </a:p>
        </p:txBody>
      </p:sp>
    </p:spTree>
    <p:extLst>
      <p:ext uri="{BB962C8B-B14F-4D97-AF65-F5344CB8AC3E}">
        <p14:creationId xmlns="" xmlns:p14="http://schemas.microsoft.com/office/powerpoint/2010/main" val="144321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Agency Functions</a:t>
            </a:r>
            <a:endParaRPr lang="en-IN" dirty="0"/>
          </a:p>
        </p:txBody>
      </p:sp>
      <p:sp>
        <p:nvSpPr>
          <p:cNvPr id="3" name="Content Placeholder 2"/>
          <p:cNvSpPr>
            <a:spLocks noGrp="1"/>
          </p:cNvSpPr>
          <p:nvPr>
            <p:ph idx="1"/>
          </p:nvPr>
        </p:nvSpPr>
        <p:spPr/>
        <p:txBody>
          <a:bodyPr/>
          <a:lstStyle/>
          <a:p>
            <a:r>
              <a:rPr lang="en-IN" dirty="0" smtClean="0"/>
              <a:t>In order to facilitate customers, the Banks accept standing instructions from their customers either to make payments on their behalf or to collect or transfer money. The relationship between the Banker and Customer here is similar to a Principal and Agent.</a:t>
            </a:r>
          </a:p>
          <a:p>
            <a:r>
              <a:rPr lang="en-IN" dirty="0" smtClean="0"/>
              <a:t>The Banks charge money for providing such services.</a:t>
            </a:r>
            <a:endParaRPr lang="en-IN" dirty="0"/>
          </a:p>
        </p:txBody>
      </p:sp>
    </p:spTree>
    <p:extLst>
      <p:ext uri="{BB962C8B-B14F-4D97-AF65-F5344CB8AC3E}">
        <p14:creationId xmlns="" xmlns:p14="http://schemas.microsoft.com/office/powerpoint/2010/main" val="224954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General Utility Services</a:t>
            </a: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dirty="0" smtClean="0"/>
              <a:t>General Utility services are:-</a:t>
            </a:r>
          </a:p>
          <a:p>
            <a:pPr marL="514350" indent="-514350">
              <a:buAutoNum type="arabicPeriod"/>
            </a:pPr>
            <a:r>
              <a:rPr lang="en-IN" dirty="0" smtClean="0"/>
              <a:t>Safe Custody Deposits</a:t>
            </a:r>
          </a:p>
          <a:p>
            <a:pPr marL="514350" indent="-514350">
              <a:buAutoNum type="arabicPeriod"/>
            </a:pPr>
            <a:r>
              <a:rPr lang="en-IN" dirty="0" smtClean="0"/>
              <a:t>Safe Deposit Locker</a:t>
            </a:r>
          </a:p>
          <a:p>
            <a:pPr marL="514350" indent="-514350">
              <a:buAutoNum type="arabicPeriod"/>
            </a:pPr>
            <a:r>
              <a:rPr lang="en-IN" dirty="0" smtClean="0"/>
              <a:t>Transfer of Money</a:t>
            </a:r>
          </a:p>
          <a:p>
            <a:pPr marL="514350" indent="-514350">
              <a:buAutoNum type="arabicPeriod"/>
            </a:pPr>
            <a:r>
              <a:rPr lang="en-IN" dirty="0" smtClean="0"/>
              <a:t>Travellers cheque</a:t>
            </a:r>
          </a:p>
          <a:p>
            <a:pPr marL="514350" indent="-514350">
              <a:buAutoNum type="arabicPeriod"/>
            </a:pPr>
            <a:r>
              <a:rPr lang="en-IN" dirty="0" smtClean="0"/>
              <a:t>Automatic Teller Machine(ATM)</a:t>
            </a:r>
          </a:p>
          <a:p>
            <a:pPr marL="514350" indent="-514350">
              <a:buAutoNum type="arabicPeriod"/>
            </a:pPr>
            <a:r>
              <a:rPr lang="en-IN" dirty="0" smtClean="0"/>
              <a:t>Credit Cards</a:t>
            </a:r>
          </a:p>
          <a:p>
            <a:pPr marL="0" indent="0">
              <a:buNone/>
            </a:pPr>
            <a:endParaRPr lang="en-IN" dirty="0" smtClean="0"/>
          </a:p>
          <a:p>
            <a:pPr marL="514350" indent="-514350">
              <a:buAutoNum type="arabicPeriod"/>
            </a:pPr>
            <a:endParaRPr lang="en-IN" dirty="0"/>
          </a:p>
        </p:txBody>
      </p:sp>
    </p:spTree>
    <p:extLst>
      <p:ext uri="{BB962C8B-B14F-4D97-AF65-F5344CB8AC3E}">
        <p14:creationId xmlns="" xmlns:p14="http://schemas.microsoft.com/office/powerpoint/2010/main" val="215534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56088" y="927462"/>
            <a:ext cx="8660423" cy="4247317"/>
          </a:xfrm>
          <a:prstGeom prst="rect">
            <a:avLst/>
          </a:prstGeom>
          <a:noFill/>
        </p:spPr>
        <p:txBody>
          <a:bodyPr wrap="square" rtlCol="0">
            <a:spAutoFit/>
          </a:bodyPr>
          <a:lstStyle/>
          <a:p>
            <a:endParaRPr lang="en-IN" dirty="0" smtClean="0"/>
          </a:p>
          <a:p>
            <a:endParaRPr lang="en-IN" dirty="0"/>
          </a:p>
          <a:p>
            <a:endParaRPr lang="en-IN" dirty="0" smtClean="0"/>
          </a:p>
          <a:p>
            <a:pPr algn="ctr"/>
            <a:r>
              <a:rPr lang="en-IN" sz="7200" dirty="0" smtClean="0"/>
              <a:t>Thank You!</a:t>
            </a:r>
          </a:p>
          <a:p>
            <a:pPr algn="ctr"/>
            <a:endParaRPr lang="en-IN" sz="7200" dirty="0"/>
          </a:p>
          <a:p>
            <a:pPr algn="ctr"/>
            <a:endParaRPr lang="en-IN" sz="7200" dirty="0" smtClean="0"/>
          </a:p>
        </p:txBody>
      </p:sp>
    </p:spTree>
    <p:extLst>
      <p:ext uri="{BB962C8B-B14F-4D97-AF65-F5344CB8AC3E}">
        <p14:creationId xmlns="" xmlns:p14="http://schemas.microsoft.com/office/powerpoint/2010/main" val="32698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Introduction</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Commercial Bank is the most common type of Bank.</a:t>
            </a:r>
          </a:p>
          <a:p>
            <a:r>
              <a:rPr lang="en-IN" dirty="0" smtClean="0"/>
              <a:t>Main aim of this sort of Banks is to maximise the profits.</a:t>
            </a:r>
          </a:p>
          <a:p>
            <a:r>
              <a:rPr lang="en-IN" dirty="0" smtClean="0"/>
              <a:t>Main function of the Bank is to accept the Deposit and to give Loan.</a:t>
            </a:r>
          </a:p>
          <a:p>
            <a:r>
              <a:rPr lang="en-IN" dirty="0" smtClean="0"/>
              <a:t>Banks accept the Deposits and give interest at lower rates and lend the same Money to others taking higher interest. The difference between them is the Banks Profit.</a:t>
            </a:r>
          </a:p>
          <a:p>
            <a:r>
              <a:rPr lang="en-IN" dirty="0" smtClean="0"/>
              <a:t>The Functions of Banks are divided into 2 Parts:-</a:t>
            </a:r>
          </a:p>
          <a:p>
            <a:pPr marL="514350" indent="-514350">
              <a:buAutoNum type="arabicPeriod"/>
            </a:pPr>
            <a:r>
              <a:rPr lang="en-IN" dirty="0" smtClean="0"/>
              <a:t>Primary Functions</a:t>
            </a:r>
          </a:p>
          <a:p>
            <a:pPr marL="514350" indent="-514350">
              <a:buAutoNum type="arabicPeriod"/>
            </a:pPr>
            <a:r>
              <a:rPr lang="en-IN" dirty="0" smtClean="0"/>
              <a:t>Secondary Functions</a:t>
            </a:r>
            <a:endParaRPr lang="en-IN" dirty="0"/>
          </a:p>
        </p:txBody>
      </p:sp>
    </p:spTree>
    <p:extLst>
      <p:ext uri="{BB962C8B-B14F-4D97-AF65-F5344CB8AC3E}">
        <p14:creationId xmlns="" xmlns:p14="http://schemas.microsoft.com/office/powerpoint/2010/main" val="245329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Primary Functions</a:t>
            </a:r>
            <a:endParaRPr lang="en-IN" dirty="0"/>
          </a:p>
        </p:txBody>
      </p:sp>
      <p:sp>
        <p:nvSpPr>
          <p:cNvPr id="3" name="Content Placeholder 2"/>
          <p:cNvSpPr>
            <a:spLocks noGrp="1"/>
          </p:cNvSpPr>
          <p:nvPr>
            <p:ph idx="1"/>
          </p:nvPr>
        </p:nvSpPr>
        <p:spPr/>
        <p:txBody>
          <a:bodyPr/>
          <a:lstStyle/>
          <a:p>
            <a:r>
              <a:rPr lang="en-IN" dirty="0" smtClean="0"/>
              <a:t>Accepting Deposits</a:t>
            </a:r>
          </a:p>
          <a:p>
            <a:r>
              <a:rPr lang="en-IN" dirty="0" smtClean="0"/>
              <a:t>Advancing of Loans and Investment</a:t>
            </a:r>
          </a:p>
          <a:p>
            <a:endParaRPr lang="en-IN" dirty="0"/>
          </a:p>
        </p:txBody>
      </p:sp>
    </p:spTree>
    <p:extLst>
      <p:ext uri="{BB962C8B-B14F-4D97-AF65-F5344CB8AC3E}">
        <p14:creationId xmlns="" xmlns:p14="http://schemas.microsoft.com/office/powerpoint/2010/main" val="391380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Accepting Deposits</a:t>
            </a:r>
            <a:endParaRPr lang="en-IN" dirty="0"/>
          </a:p>
        </p:txBody>
      </p:sp>
      <p:sp>
        <p:nvSpPr>
          <p:cNvPr id="3" name="Content Placeholder 2"/>
          <p:cNvSpPr>
            <a:spLocks noGrp="1"/>
          </p:cNvSpPr>
          <p:nvPr>
            <p:ph idx="1"/>
          </p:nvPr>
        </p:nvSpPr>
        <p:spPr/>
        <p:txBody>
          <a:bodyPr>
            <a:normAutofit lnSpcReduction="10000"/>
          </a:bodyPr>
          <a:lstStyle/>
          <a:p>
            <a:r>
              <a:rPr lang="en-IN" dirty="0" smtClean="0"/>
              <a:t>This is most common function of the Bank. Bank receives deposits from common people.</a:t>
            </a:r>
          </a:p>
          <a:p>
            <a:r>
              <a:rPr lang="en-IN" dirty="0" smtClean="0"/>
              <a:t>There are 4 Types of Deposits:-</a:t>
            </a:r>
          </a:p>
          <a:p>
            <a:pPr marL="514350" indent="-514350">
              <a:buAutoNum type="arabicPeriod"/>
            </a:pPr>
            <a:r>
              <a:rPr lang="en-IN" dirty="0" smtClean="0"/>
              <a:t>Current Deposit</a:t>
            </a:r>
          </a:p>
          <a:p>
            <a:pPr marL="514350" indent="-514350">
              <a:buAutoNum type="arabicPeriod"/>
            </a:pPr>
            <a:r>
              <a:rPr lang="en-IN" dirty="0" smtClean="0"/>
              <a:t>Saving Deposit</a:t>
            </a:r>
          </a:p>
          <a:p>
            <a:pPr marL="514350" indent="-514350">
              <a:buAutoNum type="arabicPeriod"/>
            </a:pPr>
            <a:r>
              <a:rPr lang="en-IN" dirty="0" smtClean="0"/>
              <a:t>Term/ Time Deposit</a:t>
            </a:r>
          </a:p>
          <a:p>
            <a:pPr marL="514350" indent="-514350">
              <a:buAutoNum type="arabicPeriod"/>
            </a:pPr>
            <a:r>
              <a:rPr lang="en-IN" dirty="0" smtClean="0"/>
              <a:t>Recurring Deposit</a:t>
            </a:r>
          </a:p>
          <a:p>
            <a:pPr marL="0" indent="0">
              <a:buNone/>
            </a:pPr>
            <a:endParaRPr lang="en-IN" dirty="0"/>
          </a:p>
        </p:txBody>
      </p:sp>
    </p:spTree>
    <p:extLst>
      <p:ext uri="{BB962C8B-B14F-4D97-AF65-F5344CB8AC3E}">
        <p14:creationId xmlns="" xmlns:p14="http://schemas.microsoft.com/office/powerpoint/2010/main" val="246881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Deposits</a:t>
            </a:r>
            <a:endParaRPr lang="en-IN" dirty="0"/>
          </a:p>
        </p:txBody>
      </p:sp>
      <p:sp>
        <p:nvSpPr>
          <p:cNvPr id="3" name="Content Placeholder 2"/>
          <p:cNvSpPr>
            <a:spLocks noGrp="1"/>
          </p:cNvSpPr>
          <p:nvPr>
            <p:ph idx="1"/>
          </p:nvPr>
        </p:nvSpPr>
        <p:spPr/>
        <p:txBody>
          <a:bodyPr/>
          <a:lstStyle/>
          <a:p>
            <a:pPr marL="514350" indent="-514350">
              <a:buAutoNum type="arabicPeriod"/>
            </a:pPr>
            <a:r>
              <a:rPr lang="en-IN" dirty="0" smtClean="0"/>
              <a:t>Current Deposits:- Current Deposits are deposits which can be withdrawn by the </a:t>
            </a:r>
            <a:r>
              <a:rPr lang="en-IN" dirty="0" err="1" smtClean="0"/>
              <a:t>Depositer</a:t>
            </a:r>
            <a:r>
              <a:rPr lang="en-IN" dirty="0" smtClean="0"/>
              <a:t> as and when they want. There is no interest on it.</a:t>
            </a:r>
          </a:p>
          <a:p>
            <a:pPr marL="514350" indent="-514350">
              <a:buAutoNum type="arabicPeriod"/>
            </a:pPr>
            <a:r>
              <a:rPr lang="en-IN" dirty="0" smtClean="0"/>
              <a:t>Saving Deposit:- This type of Deposit can be withdrawn but there is a limit i.e. 52 times a year or once a week. The </a:t>
            </a:r>
            <a:r>
              <a:rPr lang="en-IN" dirty="0" err="1" smtClean="0"/>
              <a:t>depositer</a:t>
            </a:r>
            <a:r>
              <a:rPr lang="en-IN" dirty="0" smtClean="0"/>
              <a:t> also earns a certain rate of interest on this deposit.</a:t>
            </a:r>
          </a:p>
          <a:p>
            <a:pPr marL="514350" indent="-514350">
              <a:buAutoNum type="arabicPeriod"/>
            </a:pPr>
            <a:r>
              <a:rPr lang="en-IN" dirty="0" smtClean="0"/>
              <a:t>Term/Time Deposit:- This type of Deposit are for a fixed period of time which a </a:t>
            </a:r>
            <a:r>
              <a:rPr lang="en-IN" dirty="0" err="1" smtClean="0"/>
              <a:t>depositer</a:t>
            </a:r>
            <a:r>
              <a:rPr lang="en-IN" dirty="0" smtClean="0"/>
              <a:t> selects at the time of making the deposit. The rate of interest is higher on this deposit compared to saving or recurring Deposit.</a:t>
            </a:r>
          </a:p>
        </p:txBody>
      </p:sp>
    </p:spTree>
    <p:extLst>
      <p:ext uri="{BB962C8B-B14F-4D97-AF65-F5344CB8AC3E}">
        <p14:creationId xmlns="" xmlns:p14="http://schemas.microsoft.com/office/powerpoint/2010/main" val="319464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Deposits</a:t>
            </a:r>
            <a:endParaRPr lang="en-IN" dirty="0"/>
          </a:p>
        </p:txBody>
      </p:sp>
      <p:sp>
        <p:nvSpPr>
          <p:cNvPr id="3" name="Content Placeholder 2"/>
          <p:cNvSpPr>
            <a:spLocks noGrp="1"/>
          </p:cNvSpPr>
          <p:nvPr>
            <p:ph idx="1"/>
          </p:nvPr>
        </p:nvSpPr>
        <p:spPr/>
        <p:txBody>
          <a:bodyPr/>
          <a:lstStyle/>
          <a:p>
            <a:pPr marL="0" indent="0">
              <a:buNone/>
            </a:pPr>
            <a:r>
              <a:rPr lang="en-IN" dirty="0" smtClean="0"/>
              <a:t>4. Recurring Deposit:- In this, the depositor agrees to pay a specific    	amount on a specific day or date every month. At the time of Maturity the 	depositor gets the amount deposited plus interest.</a:t>
            </a:r>
          </a:p>
          <a:p>
            <a:pPr marL="0" indent="0">
              <a:buNone/>
            </a:pPr>
            <a:endParaRPr lang="en-IN" dirty="0"/>
          </a:p>
        </p:txBody>
      </p:sp>
    </p:spTree>
    <p:extLst>
      <p:ext uri="{BB962C8B-B14F-4D97-AF65-F5344CB8AC3E}">
        <p14:creationId xmlns="" xmlns:p14="http://schemas.microsoft.com/office/powerpoint/2010/main" val="22602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2680" y="643304"/>
            <a:ext cx="4097582" cy="2308819"/>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60858" y="2832588"/>
            <a:ext cx="3241225" cy="3128596"/>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295900" y="1135673"/>
            <a:ext cx="6055914" cy="3911111"/>
          </a:xfrm>
          <a:prstGeom prst="rect">
            <a:avLst/>
          </a:prstGeom>
        </p:spPr>
      </p:pic>
    </p:spTree>
    <p:extLst>
      <p:ext uri="{BB962C8B-B14F-4D97-AF65-F5344CB8AC3E}">
        <p14:creationId xmlns="" xmlns:p14="http://schemas.microsoft.com/office/powerpoint/2010/main" val="391575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Advancing Loan and Investment</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Lending money to the borrowers is a function of bank. </a:t>
            </a:r>
            <a:endParaRPr lang="en-IN" dirty="0"/>
          </a:p>
          <a:p>
            <a:r>
              <a:rPr lang="en-IN" dirty="0" smtClean="0"/>
              <a:t>Bank accepts deposits at a lower rate and lends money to borrower at a higher rate.</a:t>
            </a:r>
          </a:p>
          <a:p>
            <a:r>
              <a:rPr lang="en-IN" dirty="0" smtClean="0"/>
              <a:t>The difference between the two is income for the Bank. This is a main source of income for the Banks.</a:t>
            </a:r>
          </a:p>
          <a:p>
            <a:r>
              <a:rPr lang="en-IN" dirty="0" smtClean="0"/>
              <a:t>Types of Loans:-</a:t>
            </a:r>
          </a:p>
          <a:p>
            <a:pPr marL="514350" indent="-514350">
              <a:buAutoNum type="arabicPeriod"/>
            </a:pPr>
            <a:r>
              <a:rPr lang="en-IN" dirty="0" smtClean="0"/>
              <a:t>Cash Credit</a:t>
            </a:r>
          </a:p>
          <a:p>
            <a:pPr marL="514350" indent="-514350">
              <a:buAutoNum type="arabicPeriod"/>
            </a:pPr>
            <a:r>
              <a:rPr lang="en-IN" dirty="0" smtClean="0"/>
              <a:t>Overdraft Facility</a:t>
            </a:r>
          </a:p>
          <a:p>
            <a:pPr marL="514350" indent="-514350">
              <a:buAutoNum type="arabicPeriod"/>
            </a:pPr>
            <a:r>
              <a:rPr lang="en-IN" dirty="0" smtClean="0"/>
              <a:t>Term Loans</a:t>
            </a:r>
          </a:p>
          <a:p>
            <a:pPr marL="514350" indent="-514350">
              <a:buAutoNum type="arabicPeriod"/>
            </a:pPr>
            <a:r>
              <a:rPr lang="en-IN" dirty="0" smtClean="0"/>
              <a:t>Discounting bills.</a:t>
            </a:r>
            <a:endParaRPr lang="en-IN" dirty="0"/>
          </a:p>
        </p:txBody>
      </p:sp>
    </p:spTree>
    <p:extLst>
      <p:ext uri="{BB962C8B-B14F-4D97-AF65-F5344CB8AC3E}">
        <p14:creationId xmlns="" xmlns:p14="http://schemas.microsoft.com/office/powerpoint/2010/main" val="170159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Loans</a:t>
            </a:r>
            <a:endParaRPr lang="en-IN"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IN" dirty="0" smtClean="0"/>
              <a:t>Cash Credit:- A borrower approaches the bank with adequate Security and asks for Money against the security. </a:t>
            </a:r>
            <a:r>
              <a:rPr lang="en-IN" dirty="0" err="1" smtClean="0"/>
              <a:t>Bankss</a:t>
            </a:r>
            <a:r>
              <a:rPr lang="en-IN" dirty="0" smtClean="0"/>
              <a:t> after checking the security, gives a sum of money and the borrower is allowed to withdraw from the Bank </a:t>
            </a:r>
            <a:r>
              <a:rPr lang="en-IN" dirty="0" err="1" smtClean="0"/>
              <a:t>upto</a:t>
            </a:r>
            <a:r>
              <a:rPr lang="en-IN" dirty="0" smtClean="0"/>
              <a:t> a specific limit.</a:t>
            </a:r>
          </a:p>
          <a:p>
            <a:pPr marL="514350" indent="-514350">
              <a:buAutoNum type="arabicPeriod"/>
            </a:pPr>
            <a:r>
              <a:rPr lang="en-IN" dirty="0" smtClean="0"/>
              <a:t>Overdraft Facility:- Here, a depositor is allowed to withdraw an amount of money over and above his deposit with the Bank. The Bank charges interest on the money which is borrowed.</a:t>
            </a:r>
          </a:p>
          <a:p>
            <a:pPr marL="514350" indent="-514350">
              <a:buAutoNum type="arabicPeriod"/>
            </a:pPr>
            <a:r>
              <a:rPr lang="en-IN" dirty="0" smtClean="0"/>
              <a:t>Term Loans:- The loans which are given for a specific period of time, the amount of the loan is to be repaid after the term is over and in </a:t>
            </a:r>
            <a:r>
              <a:rPr lang="en-IN" dirty="0" err="1" smtClean="0"/>
              <a:t>lumpsum</a:t>
            </a:r>
            <a:r>
              <a:rPr lang="en-IN" dirty="0" smtClean="0"/>
              <a:t>.</a:t>
            </a:r>
          </a:p>
          <a:p>
            <a:pPr marL="514350" indent="-514350">
              <a:buAutoNum type="arabicPeriod"/>
            </a:pPr>
            <a:r>
              <a:rPr lang="en-IN" dirty="0" smtClean="0"/>
              <a:t>Discounting bills:-</a:t>
            </a:r>
            <a:r>
              <a:rPr lang="en-US" dirty="0">
                <a:solidFill>
                  <a:schemeClr val="tx1"/>
                </a:solidFill>
              </a:rPr>
              <a:t> Bill Discounting is a trade-related activity in which a company's unpaid invoices which are due to be paid at a future date are sold to a </a:t>
            </a:r>
            <a:r>
              <a:rPr lang="en-US" dirty="0" smtClean="0">
                <a:solidFill>
                  <a:schemeClr val="tx1"/>
                </a:solidFill>
              </a:rPr>
              <a:t>financer</a:t>
            </a:r>
            <a:r>
              <a:rPr lang="en-IN" dirty="0" smtClean="0"/>
              <a:t>  </a:t>
            </a:r>
            <a:endParaRPr lang="en-IN" dirty="0"/>
          </a:p>
        </p:txBody>
      </p:sp>
    </p:spTree>
    <p:extLst>
      <p:ext uri="{BB962C8B-B14F-4D97-AF65-F5344CB8AC3E}">
        <p14:creationId xmlns="" xmlns:p14="http://schemas.microsoft.com/office/powerpoint/2010/main" val="1138640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TotalTime>
  <Words>548</Words>
  <Application>Microsoft Office PowerPoint</Application>
  <PresentationFormat>Custom</PresentationFormat>
  <Paragraphs>58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 Functions of Commercial Banks</vt:lpstr>
      <vt:lpstr>Introduction</vt:lpstr>
      <vt:lpstr>Primary Functions</vt:lpstr>
      <vt:lpstr>Accepting Deposits</vt:lpstr>
      <vt:lpstr>Types of Deposits</vt:lpstr>
      <vt:lpstr>Types of Deposits</vt:lpstr>
      <vt:lpstr>Slide 7</vt:lpstr>
      <vt:lpstr>Advancing Loan and Investment</vt:lpstr>
      <vt:lpstr>Types of Loans</vt:lpstr>
      <vt:lpstr>Slide 10</vt:lpstr>
      <vt:lpstr>Secondary Functions</vt:lpstr>
      <vt:lpstr>Agency Functions</vt:lpstr>
      <vt:lpstr>General Utility Services</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 Functions of Commercial Banks</dc:title>
  <dc:creator>Admin</dc:creator>
  <cp:lastModifiedBy>COM</cp:lastModifiedBy>
  <cp:revision>17</cp:revision>
  <dcterms:created xsi:type="dcterms:W3CDTF">2022-03-26T14:12:41Z</dcterms:created>
  <dcterms:modified xsi:type="dcterms:W3CDTF">2023-08-03T07:08:02Z</dcterms:modified>
</cp:coreProperties>
</file>